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788E"/>
    <a:srgbClr val="3E7253"/>
    <a:srgbClr val="006600"/>
    <a:srgbClr val="003300"/>
    <a:srgbClr val="422C16"/>
    <a:srgbClr val="025198"/>
    <a:srgbClr val="000099"/>
    <a:srgbClr val="1C1C1C"/>
    <a:srgbClr val="3366FF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75" autoAdjust="0"/>
    <p:restoredTop sz="94652" autoAdjust="0"/>
  </p:normalViewPr>
  <p:slideViewPr>
    <p:cSldViewPr>
      <p:cViewPr>
        <p:scale>
          <a:sx n="70" d="100"/>
          <a:sy n="70" d="100"/>
        </p:scale>
        <p:origin x="46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ACBDE6-3E50-4C5A-B124-D50F9EAC776D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348230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58256B-119C-4A69-BED9-8A498E2ADC6A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824493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F55E72-EDC5-4E89-BC13-9FAFEBA55EC3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533733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673450-513B-4F2A-B0D5-5B6E02A74973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579716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62EF1F-D24B-4689-B4E0-A80304000AE3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789455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6C80B4-8D69-4EA9-AF57-0DC6CDFA6B77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490578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A4404B-1256-4FB8-BB05-6F3677B5983F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564722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9D8FB3-18DA-4400-871B-69050E2B66F4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245473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5071AA-49A0-4A16-84AB-925DA641C760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925932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1D789D-EF74-455D-B4D4-BEB1F9E8E508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137421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43F2C8-9237-4219-86BA-C4E5C190C02A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501195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C3961F9-EA1F-4E64-9336-22807896F216}" type="slidenum">
              <a:rPr lang="es-ES" altLang="en-US"/>
              <a:pPr/>
              <a:t>‹#›</a:t>
            </a:fld>
            <a:endParaRPr lang="es-E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mskcruz.wix.com/stpatrickday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goo.gl/forms/JZe6kKvfD2" TargetMode="External"/><Relationship Id="rId4" Type="http://schemas.openxmlformats.org/officeDocument/2006/relationships/hyperlink" Target="http://mskcruz.wix.com/talktech570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mskcruz.wix.com/talktech570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://mskcruz.wix.com/stpatrickday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docs.google.com/forms/d/1Tp3bqvvB00kgkKaELYwuVDMtSzsFomHprjUKWgOcO74/viewform?c=0&amp;w=1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267744" y="2204864"/>
            <a:ext cx="4968552" cy="1470025"/>
          </a:xfrm>
        </p:spPr>
        <p:txBody>
          <a:bodyPr>
            <a:noAutofit/>
          </a:bodyPr>
          <a:lstStyle/>
          <a:p>
            <a:r>
              <a:rPr lang="en-US" sz="4800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anose="03060902040502070203" pitchFamily="66" charset="0"/>
              </a:rPr>
              <a:t>WebQuest</a:t>
            </a:r>
            <a:r>
              <a:rPr lang="en-US" sz="48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anose="03060902040502070203" pitchFamily="66" charset="0"/>
              </a:rPr>
              <a:t> to </a:t>
            </a:r>
            <a:br>
              <a:rPr lang="en-US" sz="48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anose="03060902040502070203" pitchFamily="66" charset="0"/>
              </a:rPr>
            </a:br>
            <a:r>
              <a:rPr lang="en-US" sz="48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anose="03060902040502070203" pitchFamily="66" charset="0"/>
              </a:rPr>
              <a:t>St. Patrick’s Day</a:t>
            </a:r>
            <a:endParaRPr lang="en-US" sz="48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rte" panose="03060902040502070203" pitchFamily="66" charset="0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051720" y="116632"/>
            <a:ext cx="6768752" cy="374796"/>
          </a:xfrm>
        </p:spPr>
        <p:txBody>
          <a:bodyPr>
            <a:normAutofit/>
          </a:bodyPr>
          <a:lstStyle/>
          <a:p>
            <a:r>
              <a:rPr lang="en-US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Kiria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 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Cruz •</a:t>
            </a:r>
            <a:r>
              <a:rPr lang="en-US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Educ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 570 • 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University of Saint </a:t>
            </a:r>
            <a:r>
              <a:rPr lang="en-US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Josepth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 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• 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Prof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. Arroyo</a:t>
            </a: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980728"/>
            <a:ext cx="6905685" cy="5184576"/>
          </a:xfrm>
        </p:spPr>
      </p:pic>
    </p:spTree>
    <p:extLst>
      <p:ext uri="{BB962C8B-B14F-4D97-AF65-F5344CB8AC3E}">
        <p14:creationId xmlns:p14="http://schemas.microsoft.com/office/powerpoint/2010/main" val="12918819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1989870"/>
            <a:ext cx="7139136" cy="1789236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Objective: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6600"/>
                </a:solidFill>
                <a:latin typeface="Maiandra GD" panose="020E0502030308020204" pitchFamily="34" charset="0"/>
              </a:rPr>
              <a:t>	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aiandra GD" panose="020E0502030308020204" pitchFamily="34" charset="0"/>
              </a:rPr>
              <a:t>After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Maiandra GD" panose="020E0502030308020204" pitchFamily="34" charset="0"/>
              </a:rPr>
              <a:t>the lesson, students will be able to have a cultural understanding about St. Patrick’s Day and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aiandra GD" panose="020E0502030308020204" pitchFamily="34" charset="0"/>
              </a:rPr>
              <a:t>why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Maiandra GD" panose="020E0502030308020204" pitchFamily="34" charset="0"/>
              </a:rPr>
              <a:t>it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aiandra GD" panose="020E0502030308020204" pitchFamily="34" charset="0"/>
              </a:rPr>
              <a:t>is celebrated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Maiandra GD" panose="020E0502030308020204" pitchFamily="34" charset="0"/>
              </a:rPr>
              <a:t>in the United States. </a:t>
            </a:r>
            <a:r>
              <a:rPr lang="en-US" sz="2400" dirty="0">
                <a:solidFill>
                  <a:srgbClr val="006600"/>
                </a:solidFill>
                <a:latin typeface="Maiandra GD" panose="020E0502030308020204" pitchFamily="34" charset="0"/>
              </a:rPr>
              <a:t> </a:t>
            </a:r>
            <a:endParaRPr lang="en-US" altLang="en-US" sz="2400" dirty="0">
              <a:solidFill>
                <a:srgbClr val="006600"/>
              </a:solidFill>
              <a:latin typeface="Maiandra GD" panose="020E0502030308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73431" y="4005064"/>
            <a:ext cx="7272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Class type:</a:t>
            </a:r>
          </a:p>
          <a:p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aiandra GD" panose="020E0502030308020204" pitchFamily="34" charset="0"/>
              </a:rPr>
              <a:t>	Heterogeneous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Maiandra GD" panose="020E0502030308020204" pitchFamily="34" charset="0"/>
              </a:rPr>
              <a:t>ESL Class </a:t>
            </a:r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Maiandra GD" panose="020E0502030308020204" pitchFamily="34" charset="0"/>
            </a:endParaRPr>
          </a:p>
          <a:p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aiandra GD" panose="020E0502030308020204" pitchFamily="34" charset="0"/>
              </a:rPr>
              <a:t>	Low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Maiandra GD" panose="020E0502030308020204" pitchFamily="34" charset="0"/>
              </a:rPr>
              <a:t>beginners  to Low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aiandra GD" panose="020E0502030308020204" pitchFamily="34" charset="0"/>
              </a:rPr>
              <a:t>Intermediate</a:t>
            </a:r>
            <a:endParaRPr lang="en-US" sz="2400" b="0" dirty="0" smtClean="0">
              <a:solidFill>
                <a:schemeClr val="tx1">
                  <a:lumMod val="95000"/>
                  <a:lumOff val="5000"/>
                </a:schemeClr>
              </a:solidFill>
              <a:latin typeface="Maiandra GD" panose="020E0502030308020204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600200" y="26558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s-E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s-E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5661248"/>
            <a:ext cx="1115616" cy="111561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332656"/>
            <a:ext cx="7005464" cy="981075"/>
          </a:xfrm>
        </p:spPr>
        <p:txBody>
          <a:bodyPr/>
          <a:lstStyle/>
          <a:p>
            <a:r>
              <a:rPr lang="en-US" alt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WebQuest</a:t>
            </a:r>
            <a:r>
              <a:rPr lang="en-US" alt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 to St. Patrick’s Day</a:t>
            </a:r>
            <a:endParaRPr lang="en-US" alt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2D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2D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8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8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98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build="p"/>
      <p:bldP spid="2" grpId="0"/>
      <p:bldP spid="10649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19672" y="1628800"/>
            <a:ext cx="7200800" cy="4392488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>
                <a:solidFill>
                  <a:srgbClr val="3E72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Materials, Media, Resources: </a:t>
            </a:r>
            <a:endParaRPr lang="en-US" sz="2800" b="1" dirty="0" smtClean="0">
              <a:solidFill>
                <a:srgbClr val="3E725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  <a:p>
            <a:pPr>
              <a:buBlip>
                <a:blip r:embed="rId2"/>
              </a:buBlip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Maiandra GD" panose="020E0502030308020204" pitchFamily="34" charset="0"/>
              </a:rPr>
              <a:t>Computers/Chromebooks/Cellphones with Internet/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aiandra GD" panose="020E0502030308020204" pitchFamily="34" charset="0"/>
              </a:rPr>
              <a:t>wi-fi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Maiandra GD" panose="020E0502030308020204" pitchFamily="34" charset="0"/>
              </a:rPr>
              <a:t> connection</a:t>
            </a:r>
          </a:p>
          <a:p>
            <a:pPr>
              <a:buBlip>
                <a:blip r:embed="rId2"/>
              </a:buBlip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Maiandra GD" panose="020E0502030308020204" pitchFamily="34" charset="0"/>
              </a:rPr>
              <a:t>A set of headphones </a:t>
            </a:r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Maiandra GD" panose="020E0502030308020204" pitchFamily="34" charset="0"/>
            </a:endParaRPr>
          </a:p>
          <a:p>
            <a:pPr marL="0" indent="0">
              <a:buNone/>
            </a:pPr>
            <a:r>
              <a:rPr lang="en-US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aiandra GD" panose="020E0502030308020204" pitchFamily="34" charset="0"/>
              </a:rPr>
              <a:t>(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Maiandra GD" panose="020E0502030308020204" pitchFamily="34" charset="0"/>
              </a:rPr>
              <a:t>provided by teacher if they do not have their own)</a:t>
            </a:r>
          </a:p>
          <a:p>
            <a:pPr>
              <a:buBlip>
                <a:blip r:embed="rId2"/>
              </a:buBlip>
            </a:pPr>
            <a:r>
              <a:rPr lang="en-US" sz="24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Maiandra GD" panose="020E0502030308020204" pitchFamily="34" charset="0"/>
                <a:hlinkClick r:id="rId3"/>
              </a:rPr>
              <a:t>St. Patrick’s Day </a:t>
            </a:r>
            <a:r>
              <a:rPr lang="en-US" sz="2400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aiandra GD" panose="020E0502030308020204" pitchFamily="34" charset="0"/>
                <a:hlinkClick r:id="rId3"/>
              </a:rPr>
              <a:t>WebQuest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Maiandra GD" panose="020E0502030308020204" pitchFamily="34" charset="0"/>
              </a:rPr>
              <a:t> (from </a:t>
            </a:r>
            <a:r>
              <a:rPr lang="en-US" sz="24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Maiandra GD" panose="020E0502030308020204" pitchFamily="34" charset="0"/>
                <a:hlinkClick r:id="rId4"/>
              </a:rPr>
              <a:t>TalkTech570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Maiandra GD" panose="020E0502030308020204" pitchFamily="34" charset="0"/>
              </a:rPr>
              <a:t> Website)</a:t>
            </a:r>
          </a:p>
          <a:p>
            <a:pPr>
              <a:buBlip>
                <a:blip r:embed="rId2"/>
              </a:buBlip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Maiandra GD" panose="020E0502030308020204" pitchFamily="34" charset="0"/>
              </a:rPr>
              <a:t>Google form ( assessment embedded on the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aiandra GD" panose="020E0502030308020204" pitchFamily="34" charset="0"/>
              </a:rPr>
              <a:t>webQuest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Maiandra GD" panose="020E0502030308020204" pitchFamily="34" charset="0"/>
              </a:rPr>
              <a:t>) </a:t>
            </a:r>
            <a:r>
              <a:rPr lang="en-US" sz="24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Maiandra GD" panose="020E0502030308020204" pitchFamily="34" charset="0"/>
                <a:hlinkClick r:id="rId5"/>
              </a:rPr>
              <a:t>http://goo.gl/forms/JZe6kKvfD2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Maiandra GD" panose="020E0502030308020204" pitchFamily="34" charset="0"/>
              </a:rPr>
              <a:t> </a:t>
            </a:r>
            <a:endParaRPr lang="en-US" altLang="en-US" sz="2400" dirty="0">
              <a:solidFill>
                <a:schemeClr val="tx1">
                  <a:lumMod val="95000"/>
                  <a:lumOff val="5000"/>
                </a:schemeClr>
              </a:solidFill>
              <a:latin typeface="Maiandra GD" panose="020E0502030308020204" pitchFamily="34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332656"/>
            <a:ext cx="7005464" cy="981075"/>
          </a:xfrm>
        </p:spPr>
        <p:txBody>
          <a:bodyPr/>
          <a:lstStyle/>
          <a:p>
            <a:r>
              <a:rPr lang="en-US" alt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WebQuest</a:t>
            </a:r>
            <a:r>
              <a:rPr lang="en-US" alt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 to St. Patrick’s Day</a:t>
            </a:r>
            <a:endParaRPr lang="en-US" alt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2D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2D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8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8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98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48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6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98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6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480"/>
                            </p:stCondLst>
                            <p:childTnLst>
                              <p:par>
                                <p:cTn id="3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6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5" grpId="0" build="p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3688" y="1600200"/>
            <a:ext cx="6923112" cy="4061048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Initial question </a:t>
            </a:r>
          </a:p>
          <a:p>
            <a:pPr marL="0" indent="0">
              <a:buNone/>
            </a:pPr>
            <a:r>
              <a:rPr lang="en-US" sz="2800" dirty="0" smtClean="0">
                <a:latin typeface="Maiandra GD" panose="020E0502030308020204" pitchFamily="34" charset="0"/>
              </a:rPr>
              <a:t>W</a:t>
            </a:r>
            <a:r>
              <a:rPr lang="en-US" sz="2800" dirty="0" smtClean="0">
                <a:solidFill>
                  <a:schemeClr val="tx1"/>
                </a:solidFill>
                <a:latin typeface="Maiandra GD" panose="020E0502030308020204" pitchFamily="34" charset="0"/>
              </a:rPr>
              <a:t>hy </a:t>
            </a:r>
            <a:r>
              <a:rPr lang="en-US" sz="2800" dirty="0">
                <a:solidFill>
                  <a:schemeClr val="tx1"/>
                </a:solidFill>
                <a:latin typeface="Maiandra GD" panose="020E0502030308020204" pitchFamily="34" charset="0"/>
              </a:rPr>
              <a:t>do you think that we need to learn about </a:t>
            </a:r>
            <a:r>
              <a:rPr lang="en-US" sz="2800" dirty="0" smtClean="0">
                <a:solidFill>
                  <a:schemeClr val="tx1"/>
                </a:solidFill>
                <a:latin typeface="Maiandra GD" panose="020E0502030308020204" pitchFamily="34" charset="0"/>
              </a:rPr>
              <a:t>North </a:t>
            </a:r>
            <a:r>
              <a:rPr lang="en-US" sz="2800" dirty="0">
                <a:solidFill>
                  <a:schemeClr val="tx1"/>
                </a:solidFill>
                <a:latin typeface="Maiandra GD" panose="020E0502030308020204" pitchFamily="34" charset="0"/>
              </a:rPr>
              <a:t>American culture? </a:t>
            </a:r>
            <a:endParaRPr lang="en-US" sz="2800" dirty="0" smtClean="0">
              <a:solidFill>
                <a:schemeClr val="tx1"/>
              </a:solidFill>
              <a:latin typeface="Maiandra GD" panose="020E0502030308020204" pitchFamily="34" charset="0"/>
            </a:endParaRPr>
          </a:p>
          <a:p>
            <a:pPr>
              <a:buBlip>
                <a:blip r:embed="rId2"/>
              </a:buBlip>
            </a:pP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Inquiry Chart about St. Patrick’s 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Day</a:t>
            </a:r>
          </a:p>
          <a:p>
            <a:pPr lvl="2">
              <a:buBlip>
                <a:blip r:embed="rId2"/>
              </a:buBlip>
            </a:pPr>
            <a:r>
              <a:rPr lang="en-US" sz="2800" dirty="0" smtClean="0">
                <a:latin typeface="Maiandra GD" panose="020E0502030308020204" pitchFamily="34" charset="0"/>
                <a:ea typeface="+mn-ea"/>
              </a:rPr>
              <a:t>An Inquiry chart is a </a:t>
            </a:r>
            <a:r>
              <a:rPr lang="en-US" sz="2800" dirty="0" err="1" smtClean="0">
                <a:latin typeface="Maiandra GD" panose="020E0502030308020204" pitchFamily="34" charset="0"/>
                <a:ea typeface="+mn-ea"/>
              </a:rPr>
              <a:t>beGlad</a:t>
            </a:r>
            <a:r>
              <a:rPr lang="en-US" sz="2800" dirty="0" smtClean="0">
                <a:latin typeface="Maiandra GD" panose="020E0502030308020204" pitchFamily="34" charset="0"/>
                <a:ea typeface="+mn-ea"/>
              </a:rPr>
              <a:t> strategy that asks what do they know about certain topic and what they would like to know. </a:t>
            </a:r>
            <a:endParaRPr lang="en-US" sz="2800" dirty="0">
              <a:latin typeface="Maiandra GD" panose="020E0502030308020204" pitchFamily="34" charset="0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332656"/>
            <a:ext cx="7005464" cy="981075"/>
          </a:xfrm>
        </p:spPr>
        <p:txBody>
          <a:bodyPr/>
          <a:lstStyle/>
          <a:p>
            <a:r>
              <a:rPr lang="en-US" alt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Procedure</a:t>
            </a:r>
            <a:endParaRPr lang="en-US" alt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77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2D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2D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6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6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6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6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188640"/>
            <a:ext cx="5688632" cy="792088"/>
          </a:xfrm>
        </p:spPr>
        <p:txBody>
          <a:bodyPr/>
          <a:lstStyle/>
          <a:p>
            <a:r>
              <a:rPr lang="en-US" b="1" dirty="0" smtClean="0">
                <a:ln>
                  <a:solidFill>
                    <a:schemeClr val="tx2">
                      <a:lumMod val="95000"/>
                      <a:lumOff val="5000"/>
                    </a:schemeClr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Inquiry Chart</a:t>
            </a:r>
            <a:endParaRPr lang="en-US" b="1" dirty="0">
              <a:ln>
                <a:solidFill>
                  <a:schemeClr val="tx2">
                    <a:lumMod val="95000"/>
                    <a:lumOff val="5000"/>
                  </a:schemeClr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24744"/>
            <a:ext cx="8116259" cy="5256584"/>
          </a:xfrm>
        </p:spPr>
      </p:pic>
    </p:spTree>
    <p:extLst>
      <p:ext uri="{BB962C8B-B14F-4D97-AF65-F5344CB8AC3E}">
        <p14:creationId xmlns:p14="http://schemas.microsoft.com/office/powerpoint/2010/main" val="418535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40768"/>
            <a:ext cx="8704967" cy="48965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07704" y="332656"/>
            <a:ext cx="5688632" cy="792088"/>
          </a:xfrm>
        </p:spPr>
        <p:txBody>
          <a:bodyPr/>
          <a:lstStyle/>
          <a:p>
            <a:r>
              <a:rPr lang="en-US" b="1" dirty="0" smtClean="0">
                <a:ln w="18000">
                  <a:solidFill>
                    <a:srgbClr val="3E7253"/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raphite Std Wide" pitchFamily="66" charset="0"/>
              </a:rPr>
              <a:t>Inquiry Chart</a:t>
            </a:r>
            <a:endParaRPr lang="en-US" b="1" dirty="0">
              <a:ln w="18000">
                <a:solidFill>
                  <a:srgbClr val="3E7253"/>
                </a:solidFill>
                <a:prstDash val="solid"/>
                <a:miter lim="800000"/>
              </a:ln>
              <a:solidFill>
                <a:schemeClr val="accent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raphite Std Wide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33884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1680" y="1628800"/>
            <a:ext cx="7128792" cy="1224136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en-US" sz="2800" dirty="0" err="1" smtClean="0">
                <a:latin typeface="Graphite Std" pitchFamily="66" charset="0"/>
              </a:rPr>
              <a:t>WebQuest</a:t>
            </a:r>
            <a:r>
              <a:rPr lang="en-US" sz="2800" dirty="0">
                <a:latin typeface="Graphite Std" pitchFamily="66" charset="0"/>
              </a:rPr>
              <a:t> </a:t>
            </a:r>
            <a:r>
              <a:rPr lang="en-US" sz="2800" dirty="0" smtClean="0">
                <a:latin typeface="Graphite Std" pitchFamily="66" charset="0"/>
                <a:hlinkClick r:id="rId3"/>
              </a:rPr>
              <a:t>http://mskcruz.wix.com/talktech570</a:t>
            </a:r>
            <a:r>
              <a:rPr lang="en-US" sz="2800" dirty="0" smtClean="0">
                <a:latin typeface="Graphite Std" pitchFamily="66" charset="0"/>
              </a:rPr>
              <a:t> </a:t>
            </a:r>
            <a:r>
              <a:rPr lang="en-US" sz="2800" dirty="0" smtClean="0">
                <a:latin typeface="Graphite Std" pitchFamily="66" charset="0"/>
              </a:rPr>
              <a:t>  </a:t>
            </a:r>
            <a:endParaRPr lang="en-US" sz="2800" dirty="0" smtClean="0">
              <a:latin typeface="Graphite Std" pitchFamily="66" charset="0"/>
            </a:endParaRPr>
          </a:p>
          <a:p>
            <a:pPr marL="0" indent="0">
              <a:buNone/>
            </a:pPr>
            <a:r>
              <a:rPr lang="en-US" sz="2800" dirty="0">
                <a:latin typeface="Graphite Std" pitchFamily="66" charset="0"/>
              </a:rPr>
              <a:t>	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aphite Std Wide" pitchFamily="66" charset="0"/>
              </a:rPr>
              <a:t>Procedure</a:t>
            </a:r>
            <a:endParaRPr lang="en-US" alt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raphite Std Wide" pitchFamily="66" charset="0"/>
            </a:endParaRPr>
          </a:p>
        </p:txBody>
      </p:sp>
      <p:pic>
        <p:nvPicPr>
          <p:cNvPr id="2" name="Picture 1">
            <a:hlinkClick r:id="rId4"/>
          </p:cNvPr>
          <p:cNvPicPr>
            <a:picLocks noChangeAspect="1"/>
          </p:cNvPicPr>
          <p:nvPr/>
        </p:nvPicPr>
        <p:blipFill rotWithShape="1">
          <a:blip r:embed="rId5"/>
          <a:srcRect l="13835" t="24609" r="20859" b="11408"/>
          <a:stretch/>
        </p:blipFill>
        <p:spPr>
          <a:xfrm>
            <a:off x="2195736" y="2708920"/>
            <a:ext cx="6131024" cy="3427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0581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2D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2D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3688" y="1743953"/>
            <a:ext cx="6923112" cy="218884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>
                <a:solidFill>
                  <a:srgbClr val="0C788E"/>
                </a:solidFill>
                <a:latin typeface="Maiandra GD" panose="020E0502030308020204" pitchFamily="34" charset="0"/>
              </a:rPr>
              <a:t>	After </a:t>
            </a:r>
            <a:r>
              <a:rPr lang="en-US" sz="2800" dirty="0">
                <a:solidFill>
                  <a:srgbClr val="0C788E"/>
                </a:solidFill>
                <a:latin typeface="Maiandra GD" panose="020E0502030308020204" pitchFamily="34" charset="0"/>
              </a:rPr>
              <a:t>the students </a:t>
            </a:r>
            <a:r>
              <a:rPr lang="en-US" sz="2800" i="1" dirty="0">
                <a:solidFill>
                  <a:srgbClr val="0C788E"/>
                </a:solidFill>
                <a:latin typeface="Maiandra GD" panose="020E0502030308020204" pitchFamily="34" charset="0"/>
              </a:rPr>
              <a:t>traveled</a:t>
            </a:r>
            <a:r>
              <a:rPr lang="en-US" sz="2800" dirty="0">
                <a:solidFill>
                  <a:srgbClr val="0C788E"/>
                </a:solidFill>
                <a:latin typeface="Maiandra GD" panose="020E0502030308020204" pitchFamily="34" charset="0"/>
              </a:rPr>
              <a:t> through the </a:t>
            </a:r>
            <a:r>
              <a:rPr lang="en-US" sz="2800" dirty="0" err="1">
                <a:solidFill>
                  <a:srgbClr val="0C788E"/>
                </a:solidFill>
                <a:latin typeface="Maiandra GD" panose="020E0502030308020204" pitchFamily="34" charset="0"/>
              </a:rPr>
              <a:t>WebQuest</a:t>
            </a:r>
            <a:r>
              <a:rPr lang="en-US" sz="2800" dirty="0">
                <a:solidFill>
                  <a:srgbClr val="0C788E"/>
                </a:solidFill>
                <a:latin typeface="Maiandra GD" panose="020E0502030308020204" pitchFamily="34" charset="0"/>
              </a:rPr>
              <a:t> and completed the assessment (Google Forms), both students and teacher will summarize the story. 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aphite Std Wide" pitchFamily="66" charset="0"/>
              </a:rPr>
              <a:t>Procedure</a:t>
            </a:r>
            <a:endParaRPr lang="en-US" alt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raphite Std Wide" pitchFamily="66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600200" y="35226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Picture 8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23798" t="31499" r="24733" b="4721"/>
          <a:stretch/>
        </p:blipFill>
        <p:spPr>
          <a:xfrm>
            <a:off x="3203848" y="3873897"/>
            <a:ext cx="3528392" cy="17838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479453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2D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2D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9281"/>
            <a:ext cx="8507288" cy="3051807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en-US" sz="2400" dirty="0" smtClean="0">
                <a:latin typeface="Maiandra GD" panose="020E0502030308020204" pitchFamily="34" charset="0"/>
              </a:rPr>
              <a:t>Students </a:t>
            </a:r>
            <a:r>
              <a:rPr lang="en-US" sz="2400" dirty="0">
                <a:latin typeface="Maiandra GD" panose="020E0502030308020204" pitchFamily="34" charset="0"/>
              </a:rPr>
              <a:t>will express which legends they believe are true and which ones they find difficult to believe.  They will </a:t>
            </a:r>
            <a:r>
              <a:rPr lang="en-US" sz="2400" dirty="0" smtClean="0">
                <a:latin typeface="Maiandra GD" panose="020E0502030308020204" pitchFamily="34" charset="0"/>
              </a:rPr>
              <a:t>share </a:t>
            </a:r>
            <a:r>
              <a:rPr lang="en-US" sz="2400" dirty="0">
                <a:latin typeface="Maiandra GD" panose="020E0502030308020204" pitchFamily="34" charset="0"/>
              </a:rPr>
              <a:t>which parts of the </a:t>
            </a:r>
            <a:r>
              <a:rPr lang="en-US" sz="2400" dirty="0" err="1">
                <a:latin typeface="Maiandra GD" panose="020E0502030308020204" pitchFamily="34" charset="0"/>
              </a:rPr>
              <a:t>WebQuest</a:t>
            </a:r>
            <a:r>
              <a:rPr lang="en-US" sz="2400" dirty="0">
                <a:latin typeface="Maiandra GD" panose="020E0502030308020204" pitchFamily="34" charset="0"/>
              </a:rPr>
              <a:t> they enjoyed the </a:t>
            </a:r>
            <a:r>
              <a:rPr lang="en-US" sz="2400" dirty="0" smtClean="0">
                <a:latin typeface="Maiandra GD" panose="020E0502030308020204" pitchFamily="34" charset="0"/>
              </a:rPr>
              <a:t>most.</a:t>
            </a:r>
          </a:p>
          <a:p>
            <a:pPr>
              <a:buBlip>
                <a:blip r:embed="rId2"/>
              </a:buBlip>
            </a:pPr>
            <a:r>
              <a:rPr lang="en-US" sz="2400" dirty="0" smtClean="0">
                <a:latin typeface="Maiandra GD" panose="020E0502030308020204" pitchFamily="34" charset="0"/>
              </a:rPr>
              <a:t>The assessment will be discussed </a:t>
            </a:r>
          </a:p>
          <a:p>
            <a:pPr marL="0" indent="0">
              <a:buNone/>
            </a:pPr>
            <a:endParaRPr lang="en-US" sz="2400" dirty="0" smtClean="0">
              <a:latin typeface="Maiandra GD" panose="020E0502030308020204" pitchFamily="34" charset="0"/>
            </a:endParaRPr>
          </a:p>
          <a:p>
            <a:pPr marL="0" indent="0">
              <a:buNone/>
            </a:pPr>
            <a:endParaRPr lang="en-US" sz="2400" dirty="0" smtClean="0">
              <a:latin typeface="Maiandra GD" panose="020E0502030308020204" pitchFamily="34" charset="0"/>
            </a:endParaRPr>
          </a:p>
          <a:p>
            <a:pPr>
              <a:buBlip>
                <a:blip r:embed="rId2"/>
              </a:buBlip>
            </a:pPr>
            <a:r>
              <a:rPr lang="en-US" sz="2400" dirty="0" smtClean="0">
                <a:latin typeface="Maiandra GD" panose="020E0502030308020204" pitchFamily="34" charset="0"/>
              </a:rPr>
              <a:t>Students will </a:t>
            </a:r>
            <a:r>
              <a:rPr lang="en-US" sz="2400" dirty="0">
                <a:latin typeface="Maiandra GD" panose="020E0502030308020204" pitchFamily="34" charset="0"/>
              </a:rPr>
              <a:t>be encouraged to fill out the survey.  </a:t>
            </a:r>
            <a:endParaRPr lang="en-US" sz="2400" dirty="0" smtClean="0">
              <a:latin typeface="Maiandra GD" panose="020E0502030308020204" pitchFamily="34" charset="0"/>
            </a:endParaRPr>
          </a:p>
          <a:p>
            <a:pPr>
              <a:buBlip>
                <a:blip r:embed="rId2"/>
              </a:buBlip>
            </a:pPr>
            <a:r>
              <a:rPr lang="en-US" sz="2400" dirty="0" smtClean="0">
                <a:latin typeface="Maiandra GD" panose="020E0502030308020204" pitchFamily="34" charset="0"/>
              </a:rPr>
              <a:t>During </a:t>
            </a:r>
            <a:r>
              <a:rPr lang="en-US" sz="2400" dirty="0">
                <a:latin typeface="Maiandra GD" panose="020E0502030308020204" pitchFamily="34" charset="0"/>
              </a:rPr>
              <a:t>the last 5 minutes of the class, students will enjoy a shamrock shaped cookie.</a:t>
            </a:r>
            <a:endParaRPr lang="en-US" sz="2400" dirty="0">
              <a:latin typeface="Maiandra GD" panose="020E0502030308020204" pitchFamily="34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Closure</a:t>
            </a:r>
            <a:endParaRPr lang="en-US" alt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raphite Std Wide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0" r="19151"/>
          <a:stretch/>
        </p:blipFill>
        <p:spPr>
          <a:xfrm rot="5400000">
            <a:off x="6718705" y="4608355"/>
            <a:ext cx="1387864" cy="164882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16898">
            <a:off x="2617856" y="270097"/>
            <a:ext cx="916010" cy="762872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5839445"/>
              </p:ext>
            </p:extLst>
          </p:nvPr>
        </p:nvGraphicFramePr>
        <p:xfrm>
          <a:off x="457200" y="2996952"/>
          <a:ext cx="8366971" cy="479678"/>
        </p:xfrm>
        <a:graphic>
          <a:graphicData uri="http://schemas.openxmlformats.org/drawingml/2006/table">
            <a:tbl>
              <a:tblPr/>
              <a:tblGrid>
                <a:gridCol w="1891978"/>
                <a:gridCol w="1945995"/>
                <a:gridCol w="1945995"/>
                <a:gridCol w="2583003"/>
              </a:tblGrid>
              <a:tr h="479678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0" i="0" u="none" strike="noStrike" dirty="0">
                          <a:solidFill>
                            <a:srgbClr val="000000"/>
                          </a:solidFill>
                          <a:effectLst/>
                          <a:latin typeface="Amita"/>
                        </a:rPr>
                        <a:t>100% (1 student)</a:t>
                      </a:r>
                      <a:endParaRPr lang="en-US" dirty="0">
                        <a:effectLst/>
                      </a:endParaRPr>
                    </a:p>
                  </a:txBody>
                  <a:tcPr marL="66675" marR="66675" marT="66675" marB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0" i="0" u="none" strike="noStrike" dirty="0">
                          <a:solidFill>
                            <a:srgbClr val="000000"/>
                          </a:solidFill>
                          <a:effectLst/>
                          <a:latin typeface="Amita"/>
                        </a:rPr>
                        <a:t>83% (5 students)</a:t>
                      </a:r>
                      <a:endParaRPr lang="en-US" dirty="0">
                        <a:effectLst/>
                      </a:endParaRPr>
                    </a:p>
                  </a:txBody>
                  <a:tcPr marL="66675" marR="66675" marT="66675" marB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0" i="0" u="none" strike="noStrike" dirty="0">
                          <a:solidFill>
                            <a:srgbClr val="000000"/>
                          </a:solidFill>
                          <a:effectLst/>
                          <a:latin typeface="Amita"/>
                        </a:rPr>
                        <a:t>67% (4 students)</a:t>
                      </a:r>
                      <a:endParaRPr lang="en-US" dirty="0">
                        <a:effectLst/>
                      </a:endParaRPr>
                    </a:p>
                  </a:txBody>
                  <a:tcPr marL="66675" marR="66675" marT="66675" marB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0" i="0" u="none" strike="noStrike" dirty="0">
                          <a:solidFill>
                            <a:srgbClr val="000000"/>
                          </a:solidFill>
                          <a:effectLst/>
                          <a:latin typeface="Amita"/>
                        </a:rPr>
                        <a:t>50% (1 student)</a:t>
                      </a:r>
                      <a:endParaRPr lang="en-US" dirty="0">
                        <a:effectLst/>
                      </a:endParaRPr>
                    </a:p>
                  </a:txBody>
                  <a:tcPr marL="66675" marR="66675" marT="66675" marB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4033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2D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2D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20"/>
                            </p:stCondLst>
                            <p:childTnLst>
                              <p:par>
                                <p:cTn id="1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62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6448</TotalTime>
  <Words>182</Words>
  <Application>Microsoft Office PowerPoint</Application>
  <PresentationFormat>On-screen Show (4:3)</PresentationFormat>
  <Paragraphs>40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Amita</vt:lpstr>
      <vt:lpstr>Arial</vt:lpstr>
      <vt:lpstr>Forte</vt:lpstr>
      <vt:lpstr>Graphite Std</vt:lpstr>
      <vt:lpstr>Graphite Std Wide</vt:lpstr>
      <vt:lpstr>Maiandra GD</vt:lpstr>
      <vt:lpstr>Diseño predeterminado</vt:lpstr>
      <vt:lpstr>WebQuest to  St. Patrick’s Day</vt:lpstr>
      <vt:lpstr>WebQuest to St. Patrick’s Day</vt:lpstr>
      <vt:lpstr>WebQuest to St. Patrick’s Day</vt:lpstr>
      <vt:lpstr>Procedure</vt:lpstr>
      <vt:lpstr>Inquiry Chart</vt:lpstr>
      <vt:lpstr>Inquiry Chart</vt:lpstr>
      <vt:lpstr>Procedure</vt:lpstr>
      <vt:lpstr>Procedure</vt:lpstr>
      <vt:lpstr>Closure</vt:lpstr>
      <vt:lpstr>PowerPoint Presentation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Tainy8lo</cp:lastModifiedBy>
  <cp:revision>625</cp:revision>
  <dcterms:created xsi:type="dcterms:W3CDTF">2010-05-23T14:28:12Z</dcterms:created>
  <dcterms:modified xsi:type="dcterms:W3CDTF">2016-04-17T19:01:13Z</dcterms:modified>
</cp:coreProperties>
</file>